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League Spartan"/>
      <p:regular r:id="rId18"/>
      <p:bold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5.xml"/><Relationship Id="rId22" Type="http://schemas.openxmlformats.org/officeDocument/2006/relationships/font" Target="fonts/OpenSans-italic.fntdata"/><Relationship Id="rId10" Type="http://schemas.openxmlformats.org/officeDocument/2006/relationships/slide" Target="slides/slide4.xml"/><Relationship Id="rId21" Type="http://schemas.openxmlformats.org/officeDocument/2006/relationships/font" Target="fonts/Open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LeagueSpartan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LeagueSpartan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532cec2ab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5532cec2ab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532cec2ab_4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5532cec2ab_4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532cec2ab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5532cec2ab_4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532cec2ab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5532cec2ab_2_1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532cec2ab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5532cec2ab_2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532cec2a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5532cec2ab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532cec2a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5532cec2ab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532cec2ab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5532cec2ab_4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532cec2a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5532cec2ab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532cec2ab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5532cec2ab_4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532cec2ab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5532cec2ab_4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hyperlink" Target="https://cid.edu.uy/project/modelos-3d-en-nube-de-puntos/" TargetMode="External"/><Relationship Id="rId11" Type="http://schemas.openxmlformats.org/officeDocument/2006/relationships/hyperlink" Target="https://eyescloud3d.com/blog/nube-de-puntos" TargetMode="External"/><Relationship Id="rId10" Type="http://schemas.openxmlformats.org/officeDocument/2006/relationships/hyperlink" Target="https://www.artec3d.com/es/learning-center/laser-3d-scanning" TargetMode="External"/><Relationship Id="rId9" Type="http://schemas.openxmlformats.org/officeDocument/2006/relationships/hyperlink" Target="https://www.3dnatives.com/es/fotogrametria-y-impresion-3d-180520222/#" TargetMode="External"/><Relationship Id="rId5" Type="http://schemas.openxmlformats.org/officeDocument/2006/relationships/hyperlink" Target="https://www.scanphase.com/galeria-nubes-de-puntos" TargetMode="External"/><Relationship Id="rId6" Type="http://schemas.openxmlformats.org/officeDocument/2006/relationships/hyperlink" Target="https://www.cs.jhu.edu/~misha/MyPapers/SGP06.pdf" TargetMode="External"/><Relationship Id="rId7" Type="http://schemas.openxmlformats.org/officeDocument/2006/relationships/hyperlink" Target="https://es.wikipedia.org/wiki/Triangulaci%C3%B3n_de_Delaunay" TargetMode="External"/><Relationship Id="rId8" Type="http://schemas.openxmlformats.org/officeDocument/2006/relationships/hyperlink" Target="https://en.wikipedia.org/wiki/Marching_cube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202" r="-2201" t="0"/>
            </a:stretch>
          </a:blipFill>
          <a:ln>
            <a:noFill/>
          </a:ln>
        </p:spPr>
      </p:sp>
      <p:grpSp>
        <p:nvGrpSpPr>
          <p:cNvPr id="130" name="Google Shape;130;p25"/>
          <p:cNvGrpSpPr/>
          <p:nvPr/>
        </p:nvGrpSpPr>
        <p:grpSpPr>
          <a:xfrm>
            <a:off x="514438" y="476183"/>
            <a:ext cx="8115122" cy="4191140"/>
            <a:chOff x="0" y="0"/>
            <a:chExt cx="6045684" cy="3122357"/>
          </a:xfrm>
        </p:grpSpPr>
        <p:sp>
          <p:nvSpPr>
            <p:cNvPr id="131" name="Google Shape;131;p25"/>
            <p:cNvSpPr/>
            <p:nvPr/>
          </p:nvSpPr>
          <p:spPr>
            <a:xfrm>
              <a:off x="0" y="0"/>
              <a:ext cx="6045684" cy="3122357"/>
            </a:xfrm>
            <a:custGeom>
              <a:rect b="b" l="l" r="r" t="t"/>
              <a:pathLst>
                <a:path extrusionOk="0" h="3122357" w="6045684">
                  <a:moveTo>
                    <a:pt x="0" y="0"/>
                  </a:moveTo>
                  <a:lnTo>
                    <a:pt x="6045684" y="0"/>
                  </a:lnTo>
                  <a:lnTo>
                    <a:pt x="6045684" y="3122357"/>
                  </a:lnTo>
                  <a:lnTo>
                    <a:pt x="0" y="31223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66675">
              <a:solidFill>
                <a:srgbClr val="9753A8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32" name="Google Shape;132;p25"/>
            <p:cNvSpPr txBox="1"/>
            <p:nvPr/>
          </p:nvSpPr>
          <p:spPr>
            <a:xfrm>
              <a:off x="0" y="0"/>
              <a:ext cx="6045684" cy="31223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450" lIns="24450" spcFirstLastPara="1" rIns="24450" wrap="square" tIns="24450">
              <a:noAutofit/>
            </a:bodyPr>
            <a:lstStyle/>
            <a:p>
              <a:pPr indent="0" lvl="0" marL="0" marR="0" rtl="0" algn="ctr">
                <a:lnSpc>
                  <a:spcPct val="10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25"/>
          <p:cNvGrpSpPr/>
          <p:nvPr/>
        </p:nvGrpSpPr>
        <p:grpSpPr>
          <a:xfrm>
            <a:off x="6187269" y="4406162"/>
            <a:ext cx="2142195" cy="874041"/>
            <a:chOff x="0" y="-47625"/>
            <a:chExt cx="1128399" cy="460400"/>
          </a:xfrm>
        </p:grpSpPr>
        <p:sp>
          <p:nvSpPr>
            <p:cNvPr id="134" name="Google Shape;134;p25"/>
            <p:cNvSpPr/>
            <p:nvPr/>
          </p:nvSpPr>
          <p:spPr>
            <a:xfrm>
              <a:off x="0" y="0"/>
              <a:ext cx="1128399" cy="412775"/>
            </a:xfrm>
            <a:custGeom>
              <a:rect b="b" l="l" r="r" t="t"/>
              <a:pathLst>
                <a:path extrusionOk="0" h="412775" w="1128399">
                  <a:moveTo>
                    <a:pt x="0" y="0"/>
                  </a:moveTo>
                  <a:lnTo>
                    <a:pt x="1128399" y="0"/>
                  </a:lnTo>
                  <a:lnTo>
                    <a:pt x="1128399" y="412775"/>
                  </a:lnTo>
                  <a:lnTo>
                    <a:pt x="0" y="412775"/>
                  </a:lnTo>
                  <a:close/>
                </a:path>
              </a:pathLst>
            </a:custGeom>
            <a:solidFill>
              <a:srgbClr val="EDECED"/>
            </a:solidFill>
            <a:ln>
              <a:noFill/>
            </a:ln>
          </p:spPr>
        </p:sp>
        <p:sp>
          <p:nvSpPr>
            <p:cNvPr id="135" name="Google Shape;135;p25"/>
            <p:cNvSpPr txBox="1"/>
            <p:nvPr/>
          </p:nvSpPr>
          <p:spPr>
            <a:xfrm>
              <a:off x="0" y="-47625"/>
              <a:ext cx="1128399" cy="4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25"/>
          <p:cNvGrpSpPr/>
          <p:nvPr/>
        </p:nvGrpSpPr>
        <p:grpSpPr>
          <a:xfrm rot="5400000">
            <a:off x="7051539" y="1573411"/>
            <a:ext cx="3491708" cy="874041"/>
            <a:chOff x="0" y="-47625"/>
            <a:chExt cx="1839254" cy="460400"/>
          </a:xfrm>
        </p:grpSpPr>
        <p:sp>
          <p:nvSpPr>
            <p:cNvPr id="137" name="Google Shape;137;p25"/>
            <p:cNvSpPr/>
            <p:nvPr/>
          </p:nvSpPr>
          <p:spPr>
            <a:xfrm>
              <a:off x="0" y="0"/>
              <a:ext cx="1839254" cy="412775"/>
            </a:xfrm>
            <a:custGeom>
              <a:rect b="b" l="l" r="r" t="t"/>
              <a:pathLst>
                <a:path extrusionOk="0" h="412775" w="1839254">
                  <a:moveTo>
                    <a:pt x="0" y="0"/>
                  </a:moveTo>
                  <a:lnTo>
                    <a:pt x="1839254" y="0"/>
                  </a:lnTo>
                  <a:lnTo>
                    <a:pt x="1839254" y="412775"/>
                  </a:lnTo>
                  <a:lnTo>
                    <a:pt x="0" y="412775"/>
                  </a:lnTo>
                  <a:close/>
                </a:path>
              </a:pathLst>
            </a:custGeom>
            <a:solidFill>
              <a:srgbClr val="EDECED"/>
            </a:solidFill>
            <a:ln>
              <a:noFill/>
            </a:ln>
          </p:spPr>
        </p:sp>
        <p:sp>
          <p:nvSpPr>
            <p:cNvPr id="138" name="Google Shape;138;p25"/>
            <p:cNvSpPr txBox="1"/>
            <p:nvPr/>
          </p:nvSpPr>
          <p:spPr>
            <a:xfrm>
              <a:off x="0" y="-47625"/>
              <a:ext cx="1839254" cy="4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25"/>
          <p:cNvSpPr/>
          <p:nvPr/>
        </p:nvSpPr>
        <p:spPr>
          <a:xfrm rot="-5400000">
            <a:off x="5270373" y="-26132"/>
            <a:ext cx="5773975" cy="4703164"/>
          </a:xfrm>
          <a:custGeom>
            <a:rect b="b" l="l" r="r" t="t"/>
            <a:pathLst>
              <a:path extrusionOk="0" h="9406329" w="11547949">
                <a:moveTo>
                  <a:pt x="11547949" y="9406329"/>
                </a:moveTo>
                <a:lnTo>
                  <a:pt x="0" y="9406329"/>
                </a:lnTo>
                <a:lnTo>
                  <a:pt x="0" y="0"/>
                </a:lnTo>
                <a:lnTo>
                  <a:pt x="11547949" y="0"/>
                </a:lnTo>
                <a:lnTo>
                  <a:pt x="11547949" y="940632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25"/>
          <p:cNvSpPr/>
          <p:nvPr/>
        </p:nvSpPr>
        <p:spPr>
          <a:xfrm>
            <a:off x="1059001" y="844080"/>
            <a:ext cx="245729" cy="240367"/>
          </a:xfrm>
          <a:custGeom>
            <a:rect b="b" l="l" r="r" t="t"/>
            <a:pathLst>
              <a:path extrusionOk="0" h="480734" w="491457">
                <a:moveTo>
                  <a:pt x="0" y="0"/>
                </a:moveTo>
                <a:lnTo>
                  <a:pt x="491457" y="0"/>
                </a:lnTo>
                <a:lnTo>
                  <a:pt x="491457" y="480735"/>
                </a:lnTo>
                <a:lnTo>
                  <a:pt x="0" y="4807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25"/>
          <p:cNvSpPr txBox="1"/>
          <p:nvPr/>
        </p:nvSpPr>
        <p:spPr>
          <a:xfrm>
            <a:off x="1058988" y="3272143"/>
            <a:ext cx="4611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Open Sans"/>
                <a:ea typeface="Open Sans"/>
                <a:cs typeface="Open Sans"/>
                <a:sym typeface="Open Sans"/>
              </a:rPr>
              <a:t>Computación Gráfica</a:t>
            </a:r>
            <a:endParaRPr sz="700"/>
          </a:p>
        </p:txBody>
      </p:sp>
      <p:sp>
        <p:nvSpPr>
          <p:cNvPr id="142" name="Google Shape;142;p25"/>
          <p:cNvSpPr txBox="1"/>
          <p:nvPr/>
        </p:nvSpPr>
        <p:spPr>
          <a:xfrm>
            <a:off x="1075700" y="1958650"/>
            <a:ext cx="5559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3" name="Google Shape;143;p25"/>
          <p:cNvSpPr txBox="1"/>
          <p:nvPr/>
        </p:nvSpPr>
        <p:spPr>
          <a:xfrm>
            <a:off x="1092338" y="1878162"/>
            <a:ext cx="5526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latin typeface="League Spartan"/>
                <a:ea typeface="League Spartan"/>
                <a:cs typeface="League Spartan"/>
                <a:sym typeface="League Spartan"/>
              </a:rPr>
              <a:t>Nubes de puntos</a:t>
            </a:r>
            <a:endParaRPr sz="700"/>
          </a:p>
        </p:txBody>
      </p:sp>
      <p:sp>
        <p:nvSpPr>
          <p:cNvPr id="144" name="Google Shape;144;p25"/>
          <p:cNvSpPr txBox="1"/>
          <p:nvPr/>
        </p:nvSpPr>
        <p:spPr>
          <a:xfrm>
            <a:off x="1092350" y="4128500"/>
            <a:ext cx="2769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Open Sans"/>
                <a:ea typeface="Open Sans"/>
                <a:cs typeface="Open Sans"/>
                <a:sym typeface="Open Sans"/>
              </a:rPr>
              <a:t>Fernando Champredonde Brandan</a:t>
            </a:r>
            <a:endParaRPr sz="900"/>
          </a:p>
        </p:txBody>
      </p:sp>
      <p:cxnSp>
        <p:nvCxnSpPr>
          <p:cNvPr id="145" name="Google Shape;145;p25"/>
          <p:cNvCxnSpPr/>
          <p:nvPr/>
        </p:nvCxnSpPr>
        <p:spPr>
          <a:xfrm flipH="1" rot="10800000">
            <a:off x="6776502" y="467881"/>
            <a:ext cx="2518241" cy="2518241"/>
          </a:xfrm>
          <a:prstGeom prst="straightConnector1">
            <a:avLst/>
          </a:prstGeom>
          <a:noFill/>
          <a:ln cap="flat" cmpd="sng" w="114300">
            <a:solidFill>
              <a:srgbClr val="FF9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25"/>
          <p:cNvCxnSpPr/>
          <p:nvPr/>
        </p:nvCxnSpPr>
        <p:spPr>
          <a:xfrm flipH="1" rot="10800000">
            <a:off x="7301370" y="2270423"/>
            <a:ext cx="608214" cy="608214"/>
          </a:xfrm>
          <a:prstGeom prst="straightConnector1">
            <a:avLst/>
          </a:prstGeom>
          <a:noFill/>
          <a:ln cap="flat" cmpd="sng" w="114300">
            <a:solidFill>
              <a:srgbClr val="FF99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25"/>
          <p:cNvCxnSpPr/>
          <p:nvPr/>
        </p:nvCxnSpPr>
        <p:spPr>
          <a:xfrm flipH="1" rot="10800000">
            <a:off x="6472396" y="3756286"/>
            <a:ext cx="1471322" cy="1471322"/>
          </a:xfrm>
          <a:prstGeom prst="straightConnector1">
            <a:avLst/>
          </a:prstGeom>
          <a:noFill/>
          <a:ln cap="flat" cmpd="sng" w="114300">
            <a:solidFill>
              <a:srgbClr val="782A8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25"/>
          <p:cNvCxnSpPr/>
          <p:nvPr/>
        </p:nvCxnSpPr>
        <p:spPr>
          <a:xfrm flipH="1" rot="10800000">
            <a:off x="5736735" y="4888390"/>
            <a:ext cx="1471322" cy="1471322"/>
          </a:xfrm>
          <a:prstGeom prst="straightConnector1">
            <a:avLst/>
          </a:prstGeom>
          <a:noFill/>
          <a:ln cap="flat" cmpd="sng" w="114300">
            <a:solidFill>
              <a:srgbClr val="782A8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25"/>
          <p:cNvSpPr txBox="1"/>
          <p:nvPr/>
        </p:nvSpPr>
        <p:spPr>
          <a:xfrm>
            <a:off x="1092350" y="4299500"/>
            <a:ext cx="214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136318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0" y="4575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199" r="-2209" t="0"/>
            </a:stretch>
          </a:blipFill>
          <a:ln>
            <a:noFill/>
          </a:ln>
        </p:spPr>
      </p:sp>
      <p:sp>
        <p:nvSpPr>
          <p:cNvPr id="284" name="Google Shape;284;p34"/>
          <p:cNvSpPr txBox="1"/>
          <p:nvPr/>
        </p:nvSpPr>
        <p:spPr>
          <a:xfrm>
            <a:off x="1013992" y="974542"/>
            <a:ext cx="691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League Spartan"/>
                <a:ea typeface="League Spartan"/>
                <a:cs typeface="League Spartan"/>
                <a:sym typeface="League Spartan"/>
              </a:rPr>
              <a:t>Aplicaciones</a:t>
            </a:r>
            <a:endParaRPr sz="700"/>
          </a:p>
        </p:txBody>
      </p:sp>
      <p:sp>
        <p:nvSpPr>
          <p:cNvPr id="285" name="Google Shape;285;p34"/>
          <p:cNvSpPr txBox="1"/>
          <p:nvPr/>
        </p:nvSpPr>
        <p:spPr>
          <a:xfrm>
            <a:off x="6581763" y="2813460"/>
            <a:ext cx="1686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86" name="Google Shape;286;p34"/>
          <p:cNvSpPr txBox="1"/>
          <p:nvPr/>
        </p:nvSpPr>
        <p:spPr>
          <a:xfrm>
            <a:off x="3818849" y="2813460"/>
            <a:ext cx="1686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87" name="Google Shape;287;p34"/>
          <p:cNvSpPr txBox="1"/>
          <p:nvPr/>
        </p:nvSpPr>
        <p:spPr>
          <a:xfrm>
            <a:off x="1151523" y="1422217"/>
            <a:ext cx="6643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88" name="Google Shape;288;p34"/>
          <p:cNvSpPr txBox="1"/>
          <p:nvPr/>
        </p:nvSpPr>
        <p:spPr>
          <a:xfrm>
            <a:off x="6600161" y="2522484"/>
            <a:ext cx="1974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-526175" y="-1624017"/>
            <a:ext cx="10097130" cy="2038312"/>
            <a:chOff x="0" y="-47625"/>
            <a:chExt cx="5318758" cy="1073700"/>
          </a:xfrm>
        </p:grpSpPr>
        <p:sp>
          <p:nvSpPr>
            <p:cNvPr id="290" name="Google Shape;290;p34"/>
            <p:cNvSpPr/>
            <p:nvPr/>
          </p:nvSpPr>
          <p:spPr>
            <a:xfrm>
              <a:off x="0" y="0"/>
              <a:ext cx="5318758" cy="1025949"/>
            </a:xfrm>
            <a:custGeom>
              <a:rect b="b" l="l" r="r" t="t"/>
              <a:pathLst>
                <a:path extrusionOk="0" h="1025949" w="5318758">
                  <a:moveTo>
                    <a:pt x="0" y="0"/>
                  </a:moveTo>
                  <a:lnTo>
                    <a:pt x="5318758" y="0"/>
                  </a:lnTo>
                  <a:lnTo>
                    <a:pt x="5318758" y="1025949"/>
                  </a:lnTo>
                  <a:lnTo>
                    <a:pt x="0" y="1025949"/>
                  </a:lnTo>
                  <a:close/>
                </a:path>
              </a:pathLst>
            </a:custGeom>
            <a:solidFill>
              <a:srgbClr val="9753A8"/>
            </a:solidFill>
            <a:ln>
              <a:noFill/>
            </a:ln>
          </p:spPr>
        </p:sp>
        <p:sp>
          <p:nvSpPr>
            <p:cNvPr id="291" name="Google Shape;291;p34"/>
            <p:cNvSpPr txBox="1"/>
            <p:nvPr/>
          </p:nvSpPr>
          <p:spPr>
            <a:xfrm>
              <a:off x="0" y="-47625"/>
              <a:ext cx="5318700" cy="10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p34"/>
          <p:cNvSpPr txBox="1"/>
          <p:nvPr/>
        </p:nvSpPr>
        <p:spPr>
          <a:xfrm>
            <a:off x="6947650" y="1529925"/>
            <a:ext cx="188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D1D1B"/>
                </a:solidFill>
              </a:rPr>
              <a:t>Medicina</a:t>
            </a:r>
            <a:endParaRPr sz="1800">
              <a:solidFill>
                <a:srgbClr val="1D1D1B"/>
              </a:solidFill>
            </a:endParaRPr>
          </a:p>
        </p:txBody>
      </p:sp>
      <p:pic>
        <p:nvPicPr>
          <p:cNvPr id="293" name="Google Shape;29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25" y="1574625"/>
            <a:ext cx="6215601" cy="34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0" y="4575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199" r="-2209" t="0"/>
            </a:stretch>
          </a:blipFill>
          <a:ln>
            <a:noFill/>
          </a:ln>
        </p:spPr>
      </p:sp>
      <p:sp>
        <p:nvSpPr>
          <p:cNvPr id="299" name="Google Shape;299;p35"/>
          <p:cNvSpPr txBox="1"/>
          <p:nvPr/>
        </p:nvSpPr>
        <p:spPr>
          <a:xfrm>
            <a:off x="1013992" y="974542"/>
            <a:ext cx="691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League Spartan"/>
                <a:ea typeface="League Spartan"/>
                <a:cs typeface="League Spartan"/>
                <a:sym typeface="League Spartan"/>
              </a:rPr>
              <a:t>Bibliografía y links de interés</a:t>
            </a:r>
            <a:endParaRPr sz="270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6581763" y="2813460"/>
            <a:ext cx="1686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01" name="Google Shape;301;p35"/>
          <p:cNvSpPr txBox="1"/>
          <p:nvPr/>
        </p:nvSpPr>
        <p:spPr>
          <a:xfrm>
            <a:off x="3818849" y="2813460"/>
            <a:ext cx="1686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02" name="Google Shape;302;p35"/>
          <p:cNvSpPr txBox="1"/>
          <p:nvPr/>
        </p:nvSpPr>
        <p:spPr>
          <a:xfrm>
            <a:off x="1151523" y="1422217"/>
            <a:ext cx="6643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03" name="Google Shape;303;p35"/>
          <p:cNvSpPr txBox="1"/>
          <p:nvPr/>
        </p:nvSpPr>
        <p:spPr>
          <a:xfrm>
            <a:off x="6600161" y="2522484"/>
            <a:ext cx="1974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304" name="Google Shape;304;p35"/>
          <p:cNvGrpSpPr/>
          <p:nvPr/>
        </p:nvGrpSpPr>
        <p:grpSpPr>
          <a:xfrm>
            <a:off x="-526175" y="-1624017"/>
            <a:ext cx="10097130" cy="2038312"/>
            <a:chOff x="0" y="-47625"/>
            <a:chExt cx="5318758" cy="1073700"/>
          </a:xfrm>
        </p:grpSpPr>
        <p:sp>
          <p:nvSpPr>
            <p:cNvPr id="305" name="Google Shape;305;p35"/>
            <p:cNvSpPr/>
            <p:nvPr/>
          </p:nvSpPr>
          <p:spPr>
            <a:xfrm>
              <a:off x="0" y="0"/>
              <a:ext cx="5318758" cy="1025949"/>
            </a:xfrm>
            <a:custGeom>
              <a:rect b="b" l="l" r="r" t="t"/>
              <a:pathLst>
                <a:path extrusionOk="0" h="1025949" w="5318758">
                  <a:moveTo>
                    <a:pt x="0" y="0"/>
                  </a:moveTo>
                  <a:lnTo>
                    <a:pt x="5318758" y="0"/>
                  </a:lnTo>
                  <a:lnTo>
                    <a:pt x="5318758" y="1025949"/>
                  </a:lnTo>
                  <a:lnTo>
                    <a:pt x="0" y="1025949"/>
                  </a:lnTo>
                  <a:close/>
                </a:path>
              </a:pathLst>
            </a:custGeom>
            <a:solidFill>
              <a:srgbClr val="9753A8"/>
            </a:solidFill>
            <a:ln>
              <a:noFill/>
            </a:ln>
          </p:spPr>
        </p:sp>
        <p:sp>
          <p:nvSpPr>
            <p:cNvPr id="306" name="Google Shape;306;p35"/>
            <p:cNvSpPr txBox="1"/>
            <p:nvPr/>
          </p:nvSpPr>
          <p:spPr>
            <a:xfrm>
              <a:off x="0" y="-47625"/>
              <a:ext cx="5318700" cy="10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35"/>
          <p:cNvSpPr txBox="1"/>
          <p:nvPr/>
        </p:nvSpPr>
        <p:spPr>
          <a:xfrm>
            <a:off x="507875" y="4344550"/>
            <a:ext cx="6198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https://cid.edu.uy/project/modelos-3d-en-nube-de-puntos/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https://www.scanphase.com/galeria-nubes-de-puntos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5"/>
          <p:cNvSpPr txBox="1"/>
          <p:nvPr/>
        </p:nvSpPr>
        <p:spPr>
          <a:xfrm>
            <a:off x="507875" y="4026150"/>
            <a:ext cx="619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Links de interés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507875" y="1805300"/>
            <a:ext cx="57462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6"/>
              </a:rPr>
              <a:t>https://www.cs.jhu.edu/~misha/MyPapers/SGP06.pdf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https://es.wikipedia.org/wiki/Triangulaci%C3%B3n_de_Delaunay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https://en.wikipedia.org/wiki/Marching_cubes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https://www.3dnatives.com/es/fotogrametria-y-impresion-3d-180520222/#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https://www.artec3d.com/es/learning-center/laser-3d-scanning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https://eyescloud3d.com/blog/nube-de-puntos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Diapositivas teóricas de la cátedra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Copilot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455825" y="1383025"/>
            <a:ext cx="619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Bibliografía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6"/>
          <p:cNvGrpSpPr/>
          <p:nvPr/>
        </p:nvGrpSpPr>
        <p:grpSpPr>
          <a:xfrm rot="2700000">
            <a:off x="60501" y="3947950"/>
            <a:ext cx="1696994" cy="874041"/>
            <a:chOff x="0" y="-47625"/>
            <a:chExt cx="893890" cy="460400"/>
          </a:xfrm>
        </p:grpSpPr>
        <p:sp>
          <p:nvSpPr>
            <p:cNvPr id="155" name="Google Shape;155;p26"/>
            <p:cNvSpPr/>
            <p:nvPr/>
          </p:nvSpPr>
          <p:spPr>
            <a:xfrm>
              <a:off x="0" y="0"/>
              <a:ext cx="893890" cy="412775"/>
            </a:xfrm>
            <a:custGeom>
              <a:rect b="b" l="l" r="r" t="t"/>
              <a:pathLst>
                <a:path extrusionOk="0" h="412775" w="893890">
                  <a:moveTo>
                    <a:pt x="0" y="0"/>
                  </a:moveTo>
                  <a:lnTo>
                    <a:pt x="893890" y="0"/>
                  </a:lnTo>
                  <a:lnTo>
                    <a:pt x="893890" y="412775"/>
                  </a:lnTo>
                  <a:lnTo>
                    <a:pt x="0" y="412775"/>
                  </a:lnTo>
                  <a:close/>
                </a:path>
              </a:pathLst>
            </a:custGeom>
            <a:solidFill>
              <a:srgbClr val="EDECED"/>
            </a:solidFill>
            <a:ln>
              <a:noFill/>
            </a:ln>
          </p:spPr>
        </p:sp>
        <p:sp>
          <p:nvSpPr>
            <p:cNvPr id="156" name="Google Shape;156;p26"/>
            <p:cNvSpPr txBox="1"/>
            <p:nvPr/>
          </p:nvSpPr>
          <p:spPr>
            <a:xfrm>
              <a:off x="0" y="-47625"/>
              <a:ext cx="893890" cy="4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" name="Google Shape;157;p26"/>
          <p:cNvGrpSpPr/>
          <p:nvPr/>
        </p:nvGrpSpPr>
        <p:grpSpPr>
          <a:xfrm rot="2700000">
            <a:off x="7450437" y="198042"/>
            <a:ext cx="1696994" cy="874041"/>
            <a:chOff x="0" y="-47625"/>
            <a:chExt cx="893890" cy="460400"/>
          </a:xfrm>
        </p:grpSpPr>
        <p:sp>
          <p:nvSpPr>
            <p:cNvPr id="158" name="Google Shape;158;p26"/>
            <p:cNvSpPr/>
            <p:nvPr/>
          </p:nvSpPr>
          <p:spPr>
            <a:xfrm>
              <a:off x="0" y="0"/>
              <a:ext cx="893890" cy="412775"/>
            </a:xfrm>
            <a:custGeom>
              <a:rect b="b" l="l" r="r" t="t"/>
              <a:pathLst>
                <a:path extrusionOk="0" h="412775" w="893890">
                  <a:moveTo>
                    <a:pt x="0" y="0"/>
                  </a:moveTo>
                  <a:lnTo>
                    <a:pt x="893890" y="0"/>
                  </a:lnTo>
                  <a:lnTo>
                    <a:pt x="893890" y="412775"/>
                  </a:lnTo>
                  <a:lnTo>
                    <a:pt x="0" y="412775"/>
                  </a:lnTo>
                  <a:close/>
                </a:path>
              </a:pathLst>
            </a:custGeom>
            <a:solidFill>
              <a:srgbClr val="EDECED"/>
            </a:solidFill>
            <a:ln>
              <a:noFill/>
            </a:ln>
          </p:spPr>
        </p:sp>
        <p:sp>
          <p:nvSpPr>
            <p:cNvPr id="159" name="Google Shape;159;p26"/>
            <p:cNvSpPr txBox="1"/>
            <p:nvPr/>
          </p:nvSpPr>
          <p:spPr>
            <a:xfrm>
              <a:off x="0" y="-47625"/>
              <a:ext cx="893890" cy="4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26"/>
          <p:cNvSpPr/>
          <p:nvPr/>
        </p:nvSpPr>
        <p:spPr>
          <a:xfrm>
            <a:off x="-257517" y="2744931"/>
            <a:ext cx="2549038" cy="2549037"/>
          </a:xfrm>
          <a:custGeom>
            <a:rect b="b" l="l" r="r" t="t"/>
            <a:pathLst>
              <a:path extrusionOk="0" h="5098075" w="5098075">
                <a:moveTo>
                  <a:pt x="0" y="0"/>
                </a:moveTo>
                <a:lnTo>
                  <a:pt x="5098075" y="0"/>
                </a:lnTo>
                <a:lnTo>
                  <a:pt x="5098075" y="5098075"/>
                </a:lnTo>
                <a:lnTo>
                  <a:pt x="0" y="5098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7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26"/>
          <p:cNvSpPr txBox="1"/>
          <p:nvPr/>
        </p:nvSpPr>
        <p:spPr>
          <a:xfrm>
            <a:off x="928316" y="1352541"/>
            <a:ext cx="728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3800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Índice de </a:t>
            </a:r>
            <a:r>
              <a:rPr lang="es" sz="3800">
                <a:latin typeface="League Spartan"/>
                <a:ea typeface="League Spartan"/>
                <a:cs typeface="League Spartan"/>
                <a:sym typeface="League Spartan"/>
              </a:rPr>
              <a:t>c</a:t>
            </a:r>
            <a:r>
              <a:rPr b="0" i="0" lang="es" sz="3800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ontenidos</a:t>
            </a:r>
            <a:endParaRPr sz="700"/>
          </a:p>
        </p:txBody>
      </p:sp>
      <p:sp>
        <p:nvSpPr>
          <p:cNvPr id="162" name="Google Shape;162;p26"/>
          <p:cNvSpPr/>
          <p:nvPr/>
        </p:nvSpPr>
        <p:spPr>
          <a:xfrm rot="10800000">
            <a:off x="6935733" y="-94762"/>
            <a:ext cx="2549038" cy="2549038"/>
          </a:xfrm>
          <a:custGeom>
            <a:rect b="b" l="l" r="r" t="t"/>
            <a:pathLst>
              <a:path extrusionOk="0" h="5098075" w="5098075">
                <a:moveTo>
                  <a:pt x="0" y="0"/>
                </a:moveTo>
                <a:lnTo>
                  <a:pt x="5098075" y="0"/>
                </a:lnTo>
                <a:lnTo>
                  <a:pt x="5098075" y="5098075"/>
                </a:lnTo>
                <a:lnTo>
                  <a:pt x="0" y="50980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7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26"/>
          <p:cNvSpPr txBox="1"/>
          <p:nvPr/>
        </p:nvSpPr>
        <p:spPr>
          <a:xfrm>
            <a:off x="1754065" y="2195504"/>
            <a:ext cx="658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64" name="Google Shape;164;p26"/>
          <p:cNvSpPr txBox="1"/>
          <p:nvPr/>
        </p:nvSpPr>
        <p:spPr>
          <a:xfrm>
            <a:off x="2559473" y="2258067"/>
            <a:ext cx="2088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65" name="Google Shape;165;p26"/>
          <p:cNvSpPr txBox="1"/>
          <p:nvPr/>
        </p:nvSpPr>
        <p:spPr>
          <a:xfrm>
            <a:off x="2559473" y="3333150"/>
            <a:ext cx="2088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66" name="Google Shape;166;p26"/>
          <p:cNvSpPr txBox="1"/>
          <p:nvPr/>
        </p:nvSpPr>
        <p:spPr>
          <a:xfrm>
            <a:off x="2378050" y="2466300"/>
            <a:ext cx="6198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★"/>
            </a:pPr>
            <a:r>
              <a:rPr lang="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★"/>
            </a:pPr>
            <a:r>
              <a:rPr lang="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Creación</a:t>
            </a:r>
            <a:r>
              <a:rPr lang="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modelo 3D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Captura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Procesamiento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Conversión a malla poligonal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★"/>
            </a:pPr>
            <a:r>
              <a:rPr lang="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Aplicaciones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★"/>
            </a:pPr>
            <a:r>
              <a:rPr lang="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Bibliografía y links de </a:t>
            </a:r>
            <a:r>
              <a:rPr lang="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interés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/>
        </p:nvSpPr>
        <p:spPr>
          <a:xfrm>
            <a:off x="0" y="4575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199" r="-2209" t="0"/>
            </a:stretch>
          </a:blipFill>
          <a:ln>
            <a:noFill/>
          </a:ln>
        </p:spPr>
      </p:sp>
      <p:sp>
        <p:nvSpPr>
          <p:cNvPr id="172" name="Google Shape;172;p27"/>
          <p:cNvSpPr txBox="1"/>
          <p:nvPr/>
        </p:nvSpPr>
        <p:spPr>
          <a:xfrm>
            <a:off x="1013967" y="710517"/>
            <a:ext cx="691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League Spartan"/>
                <a:ea typeface="League Spartan"/>
                <a:cs typeface="League Spartan"/>
                <a:sym typeface="League Spartan"/>
              </a:rPr>
              <a:t>Nubes de puntos</a:t>
            </a:r>
            <a:endParaRPr sz="700"/>
          </a:p>
        </p:txBody>
      </p:sp>
      <p:sp>
        <p:nvSpPr>
          <p:cNvPr id="173" name="Google Shape;173;p27"/>
          <p:cNvSpPr txBox="1"/>
          <p:nvPr/>
        </p:nvSpPr>
        <p:spPr>
          <a:xfrm>
            <a:off x="3818849" y="2813460"/>
            <a:ext cx="1686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74" name="Google Shape;174;p27"/>
          <p:cNvSpPr txBox="1"/>
          <p:nvPr/>
        </p:nvSpPr>
        <p:spPr>
          <a:xfrm>
            <a:off x="1151523" y="1422217"/>
            <a:ext cx="6643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75" name="Google Shape;175;p27"/>
          <p:cNvSpPr txBox="1"/>
          <p:nvPr/>
        </p:nvSpPr>
        <p:spPr>
          <a:xfrm>
            <a:off x="6600161" y="2522484"/>
            <a:ext cx="1974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176" name="Google Shape;176;p27"/>
          <p:cNvGrpSpPr/>
          <p:nvPr/>
        </p:nvGrpSpPr>
        <p:grpSpPr>
          <a:xfrm>
            <a:off x="-526175" y="-1624017"/>
            <a:ext cx="10097130" cy="2038312"/>
            <a:chOff x="0" y="-47625"/>
            <a:chExt cx="5318758" cy="1073700"/>
          </a:xfrm>
        </p:grpSpPr>
        <p:sp>
          <p:nvSpPr>
            <p:cNvPr id="177" name="Google Shape;177;p27"/>
            <p:cNvSpPr/>
            <p:nvPr/>
          </p:nvSpPr>
          <p:spPr>
            <a:xfrm>
              <a:off x="0" y="0"/>
              <a:ext cx="5318758" cy="1025949"/>
            </a:xfrm>
            <a:custGeom>
              <a:rect b="b" l="l" r="r" t="t"/>
              <a:pathLst>
                <a:path extrusionOk="0" h="1025949" w="5318758">
                  <a:moveTo>
                    <a:pt x="0" y="0"/>
                  </a:moveTo>
                  <a:lnTo>
                    <a:pt x="5318758" y="0"/>
                  </a:lnTo>
                  <a:lnTo>
                    <a:pt x="5318758" y="1025949"/>
                  </a:lnTo>
                  <a:lnTo>
                    <a:pt x="0" y="1025949"/>
                  </a:lnTo>
                  <a:close/>
                </a:path>
              </a:pathLst>
            </a:custGeom>
            <a:solidFill>
              <a:srgbClr val="9753A8"/>
            </a:solidFill>
            <a:ln>
              <a:noFill/>
            </a:ln>
          </p:spPr>
        </p:sp>
        <p:sp>
          <p:nvSpPr>
            <p:cNvPr id="178" name="Google Shape;178;p27"/>
            <p:cNvSpPr txBox="1"/>
            <p:nvPr/>
          </p:nvSpPr>
          <p:spPr>
            <a:xfrm>
              <a:off x="0" y="-47625"/>
              <a:ext cx="5318700" cy="10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101" y="1126025"/>
            <a:ext cx="5666563" cy="401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/>
        </p:nvSpPr>
        <p:spPr>
          <a:xfrm>
            <a:off x="228125" y="2903925"/>
            <a:ext cx="118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son?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7729200" y="2796225"/>
            <a:ext cx="168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¿Por qué se utilizan?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/>
          <p:nvPr/>
        </p:nvSpPr>
        <p:spPr>
          <a:xfrm>
            <a:off x="0" y="15240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199" r="-2209" t="0"/>
            </a:stretch>
          </a:blipFill>
          <a:ln>
            <a:noFill/>
          </a:ln>
        </p:spPr>
      </p:sp>
      <p:sp>
        <p:nvSpPr>
          <p:cNvPr id="187" name="Google Shape;187;p28"/>
          <p:cNvSpPr txBox="1"/>
          <p:nvPr/>
        </p:nvSpPr>
        <p:spPr>
          <a:xfrm>
            <a:off x="1063229" y="690904"/>
            <a:ext cx="691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League Spartan"/>
                <a:ea typeface="League Spartan"/>
                <a:cs typeface="League Spartan"/>
                <a:sym typeface="League Spartan"/>
              </a:rPr>
              <a:t>Captura de la nube de puntos</a:t>
            </a:r>
            <a:endParaRPr sz="700"/>
          </a:p>
        </p:txBody>
      </p:sp>
      <p:sp>
        <p:nvSpPr>
          <p:cNvPr id="188" name="Google Shape;188;p28"/>
          <p:cNvSpPr txBox="1"/>
          <p:nvPr/>
        </p:nvSpPr>
        <p:spPr>
          <a:xfrm>
            <a:off x="6581763" y="2813460"/>
            <a:ext cx="1686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89" name="Google Shape;189;p28"/>
          <p:cNvSpPr txBox="1"/>
          <p:nvPr/>
        </p:nvSpPr>
        <p:spPr>
          <a:xfrm>
            <a:off x="3818849" y="2813460"/>
            <a:ext cx="1686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90" name="Google Shape;190;p28"/>
          <p:cNvSpPr txBox="1"/>
          <p:nvPr/>
        </p:nvSpPr>
        <p:spPr>
          <a:xfrm>
            <a:off x="1151523" y="1422217"/>
            <a:ext cx="6643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91" name="Google Shape;191;p28"/>
          <p:cNvSpPr txBox="1"/>
          <p:nvPr/>
        </p:nvSpPr>
        <p:spPr>
          <a:xfrm>
            <a:off x="6600161" y="2522484"/>
            <a:ext cx="1974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192" name="Google Shape;192;p28"/>
          <p:cNvGrpSpPr/>
          <p:nvPr/>
        </p:nvGrpSpPr>
        <p:grpSpPr>
          <a:xfrm>
            <a:off x="-526175" y="-1624017"/>
            <a:ext cx="10097130" cy="2038312"/>
            <a:chOff x="0" y="-47625"/>
            <a:chExt cx="5318758" cy="1073700"/>
          </a:xfrm>
        </p:grpSpPr>
        <p:sp>
          <p:nvSpPr>
            <p:cNvPr id="193" name="Google Shape;193;p28"/>
            <p:cNvSpPr/>
            <p:nvPr/>
          </p:nvSpPr>
          <p:spPr>
            <a:xfrm>
              <a:off x="0" y="0"/>
              <a:ext cx="5318758" cy="1025949"/>
            </a:xfrm>
            <a:custGeom>
              <a:rect b="b" l="l" r="r" t="t"/>
              <a:pathLst>
                <a:path extrusionOk="0" h="1025949" w="5318758">
                  <a:moveTo>
                    <a:pt x="0" y="0"/>
                  </a:moveTo>
                  <a:lnTo>
                    <a:pt x="5318758" y="0"/>
                  </a:lnTo>
                  <a:lnTo>
                    <a:pt x="5318758" y="1025949"/>
                  </a:lnTo>
                  <a:lnTo>
                    <a:pt x="0" y="1025949"/>
                  </a:lnTo>
                  <a:close/>
                </a:path>
              </a:pathLst>
            </a:custGeom>
            <a:solidFill>
              <a:srgbClr val="9753A8"/>
            </a:solidFill>
            <a:ln>
              <a:noFill/>
            </a:ln>
          </p:spPr>
        </p:sp>
        <p:sp>
          <p:nvSpPr>
            <p:cNvPr id="194" name="Google Shape;194;p28"/>
            <p:cNvSpPr txBox="1"/>
            <p:nvPr/>
          </p:nvSpPr>
          <p:spPr>
            <a:xfrm>
              <a:off x="0" y="-47625"/>
              <a:ext cx="5318700" cy="10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28"/>
          <p:cNvSpPr txBox="1"/>
          <p:nvPr/>
        </p:nvSpPr>
        <p:spPr>
          <a:xfrm>
            <a:off x="314575" y="1383025"/>
            <a:ext cx="6198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178700" y="1106400"/>
            <a:ext cx="416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Escaneo láser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8" title="laser-3d-cov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625" y="1583400"/>
            <a:ext cx="4166902" cy="23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/>
        </p:nvSpPr>
        <p:spPr>
          <a:xfrm>
            <a:off x="4572000" y="4560300"/>
            <a:ext cx="416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Fotogrametría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8"/>
          <p:cNvPicPr preferRelativeResize="0"/>
          <p:nvPr/>
        </p:nvPicPr>
        <p:blipFill rotWithShape="1">
          <a:blip r:embed="rId5">
            <a:alphaModFix/>
          </a:blip>
          <a:srcRect b="29247" l="380" r="-379" t="7760"/>
          <a:stretch/>
        </p:blipFill>
        <p:spPr>
          <a:xfrm>
            <a:off x="4335275" y="2424150"/>
            <a:ext cx="4640451" cy="224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199" r="-2209" t="0"/>
            </a:stretch>
          </a:blipFill>
          <a:ln>
            <a:noFill/>
          </a:ln>
        </p:spPr>
      </p:sp>
      <p:sp>
        <p:nvSpPr>
          <p:cNvPr id="205" name="Google Shape;205;p29"/>
          <p:cNvSpPr txBox="1"/>
          <p:nvPr/>
        </p:nvSpPr>
        <p:spPr>
          <a:xfrm>
            <a:off x="1063229" y="690904"/>
            <a:ext cx="691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League Spartan"/>
                <a:ea typeface="League Spartan"/>
                <a:cs typeface="League Spartan"/>
                <a:sym typeface="League Spartan"/>
              </a:rPr>
              <a:t>Procesamiento</a:t>
            </a:r>
            <a:endParaRPr sz="700"/>
          </a:p>
        </p:txBody>
      </p:sp>
      <p:sp>
        <p:nvSpPr>
          <p:cNvPr id="206" name="Google Shape;206;p29"/>
          <p:cNvSpPr txBox="1"/>
          <p:nvPr/>
        </p:nvSpPr>
        <p:spPr>
          <a:xfrm>
            <a:off x="6581763" y="2813460"/>
            <a:ext cx="1686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07" name="Google Shape;207;p29"/>
          <p:cNvSpPr txBox="1"/>
          <p:nvPr/>
        </p:nvSpPr>
        <p:spPr>
          <a:xfrm>
            <a:off x="3818849" y="2813460"/>
            <a:ext cx="1686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08" name="Google Shape;208;p29"/>
          <p:cNvSpPr txBox="1"/>
          <p:nvPr/>
        </p:nvSpPr>
        <p:spPr>
          <a:xfrm>
            <a:off x="1151523" y="1422217"/>
            <a:ext cx="6643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09" name="Google Shape;209;p29"/>
          <p:cNvSpPr txBox="1"/>
          <p:nvPr/>
        </p:nvSpPr>
        <p:spPr>
          <a:xfrm>
            <a:off x="6600161" y="2522484"/>
            <a:ext cx="1974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210" name="Google Shape;210;p29"/>
          <p:cNvGrpSpPr/>
          <p:nvPr/>
        </p:nvGrpSpPr>
        <p:grpSpPr>
          <a:xfrm>
            <a:off x="-526175" y="-1624017"/>
            <a:ext cx="10097130" cy="2038312"/>
            <a:chOff x="0" y="-47625"/>
            <a:chExt cx="5318758" cy="1073700"/>
          </a:xfrm>
        </p:grpSpPr>
        <p:sp>
          <p:nvSpPr>
            <p:cNvPr id="211" name="Google Shape;211;p29"/>
            <p:cNvSpPr/>
            <p:nvPr/>
          </p:nvSpPr>
          <p:spPr>
            <a:xfrm>
              <a:off x="0" y="0"/>
              <a:ext cx="5318758" cy="1025949"/>
            </a:xfrm>
            <a:custGeom>
              <a:rect b="b" l="l" r="r" t="t"/>
              <a:pathLst>
                <a:path extrusionOk="0" h="1025949" w="5318758">
                  <a:moveTo>
                    <a:pt x="0" y="0"/>
                  </a:moveTo>
                  <a:lnTo>
                    <a:pt x="5318758" y="0"/>
                  </a:lnTo>
                  <a:lnTo>
                    <a:pt x="5318758" y="1025949"/>
                  </a:lnTo>
                  <a:lnTo>
                    <a:pt x="0" y="1025949"/>
                  </a:lnTo>
                  <a:close/>
                </a:path>
              </a:pathLst>
            </a:custGeom>
            <a:solidFill>
              <a:srgbClr val="9753A8"/>
            </a:solidFill>
            <a:ln>
              <a:noFill/>
            </a:ln>
          </p:spPr>
        </p:sp>
        <p:sp>
          <p:nvSpPr>
            <p:cNvPr id="212" name="Google Shape;212;p29"/>
            <p:cNvSpPr txBox="1"/>
            <p:nvPr/>
          </p:nvSpPr>
          <p:spPr>
            <a:xfrm>
              <a:off x="0" y="-47625"/>
              <a:ext cx="5318700" cy="10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29"/>
          <p:cNvSpPr txBox="1"/>
          <p:nvPr/>
        </p:nvSpPr>
        <p:spPr>
          <a:xfrm>
            <a:off x="232350" y="1332350"/>
            <a:ext cx="8679300" cy="28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2286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" sz="1800">
                <a:solidFill>
                  <a:schemeClr val="dk1"/>
                </a:solidFill>
              </a:rPr>
              <a:t>Eliminación de puntos erróneos</a:t>
            </a:r>
            <a:r>
              <a:rPr lang="es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2286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" sz="1800">
                <a:solidFill>
                  <a:schemeClr val="dk1"/>
                </a:solidFill>
              </a:rPr>
              <a:t>Reducción de densidad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0" marL="2286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" sz="1800">
                <a:solidFill>
                  <a:schemeClr val="dk1"/>
                </a:solidFill>
              </a:rPr>
              <a:t>Corrección de errores geométricos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199" r="-2209" t="0"/>
            </a:stretch>
          </a:blipFill>
          <a:ln>
            <a:noFill/>
          </a:ln>
        </p:spPr>
      </p:sp>
      <p:sp>
        <p:nvSpPr>
          <p:cNvPr id="219" name="Google Shape;219;p30"/>
          <p:cNvSpPr txBox="1"/>
          <p:nvPr/>
        </p:nvSpPr>
        <p:spPr>
          <a:xfrm>
            <a:off x="1063229" y="690904"/>
            <a:ext cx="691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League Spartan"/>
                <a:ea typeface="League Spartan"/>
                <a:cs typeface="League Spartan"/>
                <a:sym typeface="League Spartan"/>
              </a:rPr>
              <a:t>Conversión</a:t>
            </a:r>
            <a:r>
              <a:rPr lang="es" sz="2700">
                <a:latin typeface="League Spartan"/>
                <a:ea typeface="League Spartan"/>
                <a:cs typeface="League Spartan"/>
                <a:sym typeface="League Spartan"/>
              </a:rPr>
              <a:t> en malla poligonal</a:t>
            </a:r>
            <a:endParaRPr sz="700"/>
          </a:p>
        </p:txBody>
      </p:sp>
      <p:sp>
        <p:nvSpPr>
          <p:cNvPr id="220" name="Google Shape;220;p30"/>
          <p:cNvSpPr txBox="1"/>
          <p:nvPr/>
        </p:nvSpPr>
        <p:spPr>
          <a:xfrm>
            <a:off x="6581763" y="2813460"/>
            <a:ext cx="1686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21" name="Google Shape;221;p30"/>
          <p:cNvSpPr txBox="1"/>
          <p:nvPr/>
        </p:nvSpPr>
        <p:spPr>
          <a:xfrm>
            <a:off x="3818849" y="2813460"/>
            <a:ext cx="1686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22" name="Google Shape;222;p30"/>
          <p:cNvSpPr txBox="1"/>
          <p:nvPr/>
        </p:nvSpPr>
        <p:spPr>
          <a:xfrm>
            <a:off x="1151523" y="1422217"/>
            <a:ext cx="6643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23" name="Google Shape;223;p30"/>
          <p:cNvSpPr txBox="1"/>
          <p:nvPr/>
        </p:nvSpPr>
        <p:spPr>
          <a:xfrm>
            <a:off x="6600161" y="2522484"/>
            <a:ext cx="1974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224" name="Google Shape;224;p30"/>
          <p:cNvGrpSpPr/>
          <p:nvPr/>
        </p:nvGrpSpPr>
        <p:grpSpPr>
          <a:xfrm>
            <a:off x="-526175" y="-1624017"/>
            <a:ext cx="10097130" cy="2038312"/>
            <a:chOff x="0" y="-47625"/>
            <a:chExt cx="5318758" cy="1073700"/>
          </a:xfrm>
        </p:grpSpPr>
        <p:sp>
          <p:nvSpPr>
            <p:cNvPr id="225" name="Google Shape;225;p30"/>
            <p:cNvSpPr/>
            <p:nvPr/>
          </p:nvSpPr>
          <p:spPr>
            <a:xfrm>
              <a:off x="0" y="0"/>
              <a:ext cx="5318758" cy="1025949"/>
            </a:xfrm>
            <a:custGeom>
              <a:rect b="b" l="l" r="r" t="t"/>
              <a:pathLst>
                <a:path extrusionOk="0" h="1025949" w="5318758">
                  <a:moveTo>
                    <a:pt x="0" y="0"/>
                  </a:moveTo>
                  <a:lnTo>
                    <a:pt x="5318758" y="0"/>
                  </a:lnTo>
                  <a:lnTo>
                    <a:pt x="5318758" y="1025949"/>
                  </a:lnTo>
                  <a:lnTo>
                    <a:pt x="0" y="1025949"/>
                  </a:lnTo>
                  <a:close/>
                </a:path>
              </a:pathLst>
            </a:custGeom>
            <a:solidFill>
              <a:srgbClr val="9753A8"/>
            </a:solidFill>
            <a:ln>
              <a:noFill/>
            </a:ln>
          </p:spPr>
        </p:sp>
        <p:sp>
          <p:nvSpPr>
            <p:cNvPr id="226" name="Google Shape;226;p30"/>
            <p:cNvSpPr txBox="1"/>
            <p:nvPr/>
          </p:nvSpPr>
          <p:spPr>
            <a:xfrm>
              <a:off x="0" y="-47625"/>
              <a:ext cx="5318700" cy="10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30"/>
          <p:cNvSpPr txBox="1"/>
          <p:nvPr/>
        </p:nvSpPr>
        <p:spPr>
          <a:xfrm>
            <a:off x="858850" y="1181325"/>
            <a:ext cx="1473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¿Por qué?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232350" y="1795050"/>
            <a:ext cx="867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154900" y="4335000"/>
            <a:ext cx="288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600">
                <a:solidFill>
                  <a:schemeClr val="dk1"/>
                </a:solidFill>
              </a:rPr>
              <a:t>Triangulación de Delaunay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850" y="1301275"/>
            <a:ext cx="4669849" cy="27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3674525" y="4335000"/>
            <a:ext cx="254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Marching Cubes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6600150" y="4270925"/>
            <a:ext cx="2548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Reconstrucción</a:t>
            </a:r>
            <a:r>
              <a:rPr b="1" lang="es" sz="1600">
                <a:solidFill>
                  <a:schemeClr val="dk1"/>
                </a:solidFill>
              </a:rPr>
              <a:t> de Poisson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-433650" y="1737150"/>
            <a:ext cx="4252500" cy="19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</a:rPr>
              <a:t>Facilita la manipulación del modelo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</a:rPr>
              <a:t>Mejora la visualización y el renderizado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</a:rPr>
              <a:t>Optimiza el almacenamiento y procesamiento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</a:rPr>
              <a:t>Facilita la simulación física e ingeniería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/>
          <p:nvPr/>
        </p:nvSpPr>
        <p:spPr>
          <a:xfrm>
            <a:off x="0" y="4575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199" r="-2209" t="0"/>
            </a:stretch>
          </a:blipFill>
          <a:ln>
            <a:noFill/>
          </a:ln>
        </p:spPr>
      </p:sp>
      <p:sp>
        <p:nvSpPr>
          <p:cNvPr id="239" name="Google Shape;239;p31"/>
          <p:cNvSpPr txBox="1"/>
          <p:nvPr/>
        </p:nvSpPr>
        <p:spPr>
          <a:xfrm>
            <a:off x="1013992" y="974542"/>
            <a:ext cx="691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League Spartan"/>
                <a:ea typeface="League Spartan"/>
                <a:cs typeface="League Spartan"/>
                <a:sym typeface="League Spartan"/>
              </a:rPr>
              <a:t>Aplicaciones</a:t>
            </a:r>
            <a:endParaRPr sz="700"/>
          </a:p>
        </p:txBody>
      </p:sp>
      <p:sp>
        <p:nvSpPr>
          <p:cNvPr id="240" name="Google Shape;240;p31"/>
          <p:cNvSpPr txBox="1"/>
          <p:nvPr/>
        </p:nvSpPr>
        <p:spPr>
          <a:xfrm>
            <a:off x="6581763" y="2813460"/>
            <a:ext cx="1686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41" name="Google Shape;241;p31"/>
          <p:cNvSpPr txBox="1"/>
          <p:nvPr/>
        </p:nvSpPr>
        <p:spPr>
          <a:xfrm>
            <a:off x="3818849" y="2813460"/>
            <a:ext cx="1686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42" name="Google Shape;242;p31"/>
          <p:cNvSpPr txBox="1"/>
          <p:nvPr/>
        </p:nvSpPr>
        <p:spPr>
          <a:xfrm>
            <a:off x="1151523" y="1422217"/>
            <a:ext cx="6643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43" name="Google Shape;243;p31"/>
          <p:cNvSpPr txBox="1"/>
          <p:nvPr/>
        </p:nvSpPr>
        <p:spPr>
          <a:xfrm>
            <a:off x="6600161" y="2522484"/>
            <a:ext cx="1974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244" name="Google Shape;244;p31"/>
          <p:cNvGrpSpPr/>
          <p:nvPr/>
        </p:nvGrpSpPr>
        <p:grpSpPr>
          <a:xfrm>
            <a:off x="-526175" y="-1624017"/>
            <a:ext cx="10097130" cy="2038312"/>
            <a:chOff x="0" y="-47625"/>
            <a:chExt cx="5318758" cy="1073700"/>
          </a:xfrm>
        </p:grpSpPr>
        <p:sp>
          <p:nvSpPr>
            <p:cNvPr id="245" name="Google Shape;245;p31"/>
            <p:cNvSpPr/>
            <p:nvPr/>
          </p:nvSpPr>
          <p:spPr>
            <a:xfrm>
              <a:off x="0" y="0"/>
              <a:ext cx="5318758" cy="1025949"/>
            </a:xfrm>
            <a:custGeom>
              <a:rect b="b" l="l" r="r" t="t"/>
              <a:pathLst>
                <a:path extrusionOk="0" h="1025949" w="5318758">
                  <a:moveTo>
                    <a:pt x="0" y="0"/>
                  </a:moveTo>
                  <a:lnTo>
                    <a:pt x="5318758" y="0"/>
                  </a:lnTo>
                  <a:lnTo>
                    <a:pt x="5318758" y="1025949"/>
                  </a:lnTo>
                  <a:lnTo>
                    <a:pt x="0" y="1025949"/>
                  </a:lnTo>
                  <a:close/>
                </a:path>
              </a:pathLst>
            </a:custGeom>
            <a:solidFill>
              <a:srgbClr val="9753A8"/>
            </a:solidFill>
            <a:ln>
              <a:noFill/>
            </a:ln>
          </p:spPr>
        </p:sp>
        <p:sp>
          <p:nvSpPr>
            <p:cNvPr id="246" name="Google Shape;246;p31"/>
            <p:cNvSpPr txBox="1"/>
            <p:nvPr/>
          </p:nvSpPr>
          <p:spPr>
            <a:xfrm>
              <a:off x="0" y="-47625"/>
              <a:ext cx="5318700" cy="10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31"/>
          <p:cNvSpPr txBox="1"/>
          <p:nvPr/>
        </p:nvSpPr>
        <p:spPr>
          <a:xfrm>
            <a:off x="383775" y="1529925"/>
            <a:ext cx="18888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1D1D1B"/>
                </a:solidFill>
              </a:rPr>
              <a:t>Criminalística</a:t>
            </a:r>
            <a:endParaRPr sz="1800">
              <a:solidFill>
                <a:srgbClr val="1D1D1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476" y="1529925"/>
            <a:ext cx="5749826" cy="34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/>
          <p:nvPr/>
        </p:nvSpPr>
        <p:spPr>
          <a:xfrm>
            <a:off x="0" y="4575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199" r="-2209" t="0"/>
            </a:stretch>
          </a:blipFill>
          <a:ln>
            <a:noFill/>
          </a:ln>
        </p:spPr>
      </p:sp>
      <p:sp>
        <p:nvSpPr>
          <p:cNvPr id="254" name="Google Shape;254;p32"/>
          <p:cNvSpPr txBox="1"/>
          <p:nvPr/>
        </p:nvSpPr>
        <p:spPr>
          <a:xfrm>
            <a:off x="1013992" y="974542"/>
            <a:ext cx="691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League Spartan"/>
                <a:ea typeface="League Spartan"/>
                <a:cs typeface="League Spartan"/>
                <a:sym typeface="League Spartan"/>
              </a:rPr>
              <a:t>Aplicaciones</a:t>
            </a:r>
            <a:endParaRPr sz="700"/>
          </a:p>
        </p:txBody>
      </p:sp>
      <p:sp>
        <p:nvSpPr>
          <p:cNvPr id="255" name="Google Shape;255;p32"/>
          <p:cNvSpPr txBox="1"/>
          <p:nvPr/>
        </p:nvSpPr>
        <p:spPr>
          <a:xfrm>
            <a:off x="6581763" y="2813460"/>
            <a:ext cx="1686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56" name="Google Shape;256;p32"/>
          <p:cNvSpPr txBox="1"/>
          <p:nvPr/>
        </p:nvSpPr>
        <p:spPr>
          <a:xfrm>
            <a:off x="3818849" y="2813460"/>
            <a:ext cx="1686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57" name="Google Shape;257;p32"/>
          <p:cNvSpPr txBox="1"/>
          <p:nvPr/>
        </p:nvSpPr>
        <p:spPr>
          <a:xfrm>
            <a:off x="1151523" y="1422217"/>
            <a:ext cx="6643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58" name="Google Shape;258;p32"/>
          <p:cNvSpPr txBox="1"/>
          <p:nvPr/>
        </p:nvSpPr>
        <p:spPr>
          <a:xfrm>
            <a:off x="6600161" y="2522484"/>
            <a:ext cx="1974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259" name="Google Shape;259;p32"/>
          <p:cNvGrpSpPr/>
          <p:nvPr/>
        </p:nvGrpSpPr>
        <p:grpSpPr>
          <a:xfrm>
            <a:off x="-526175" y="-1624017"/>
            <a:ext cx="10097130" cy="2038312"/>
            <a:chOff x="0" y="-47625"/>
            <a:chExt cx="5318758" cy="1073700"/>
          </a:xfrm>
        </p:grpSpPr>
        <p:sp>
          <p:nvSpPr>
            <p:cNvPr id="260" name="Google Shape;260;p32"/>
            <p:cNvSpPr/>
            <p:nvPr/>
          </p:nvSpPr>
          <p:spPr>
            <a:xfrm>
              <a:off x="0" y="0"/>
              <a:ext cx="5318758" cy="1025949"/>
            </a:xfrm>
            <a:custGeom>
              <a:rect b="b" l="l" r="r" t="t"/>
              <a:pathLst>
                <a:path extrusionOk="0" h="1025949" w="5318758">
                  <a:moveTo>
                    <a:pt x="0" y="0"/>
                  </a:moveTo>
                  <a:lnTo>
                    <a:pt x="5318758" y="0"/>
                  </a:lnTo>
                  <a:lnTo>
                    <a:pt x="5318758" y="1025949"/>
                  </a:lnTo>
                  <a:lnTo>
                    <a:pt x="0" y="1025949"/>
                  </a:lnTo>
                  <a:close/>
                </a:path>
              </a:pathLst>
            </a:custGeom>
            <a:solidFill>
              <a:srgbClr val="9753A8"/>
            </a:solidFill>
            <a:ln>
              <a:noFill/>
            </a:ln>
          </p:spPr>
        </p:sp>
        <p:sp>
          <p:nvSpPr>
            <p:cNvPr id="261" name="Google Shape;261;p32"/>
            <p:cNvSpPr txBox="1"/>
            <p:nvPr/>
          </p:nvSpPr>
          <p:spPr>
            <a:xfrm>
              <a:off x="0" y="-47625"/>
              <a:ext cx="5318700" cy="10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32"/>
          <p:cNvSpPr txBox="1"/>
          <p:nvPr/>
        </p:nvSpPr>
        <p:spPr>
          <a:xfrm>
            <a:off x="7001450" y="1529925"/>
            <a:ext cx="1888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D1D1B"/>
                </a:solidFill>
              </a:rPr>
              <a:t>Ingeniería inversa</a:t>
            </a:r>
            <a:endParaRPr sz="1800">
              <a:solidFill>
                <a:srgbClr val="1D1D1B"/>
              </a:solidFill>
            </a:endParaRPr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500" y="1529925"/>
            <a:ext cx="5260549" cy="34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0" y="4575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199" r="-2209" t="0"/>
            </a:stretch>
          </a:blipFill>
          <a:ln>
            <a:noFill/>
          </a:ln>
        </p:spPr>
      </p:sp>
      <p:sp>
        <p:nvSpPr>
          <p:cNvPr id="269" name="Google Shape;269;p33"/>
          <p:cNvSpPr txBox="1"/>
          <p:nvPr/>
        </p:nvSpPr>
        <p:spPr>
          <a:xfrm>
            <a:off x="1013992" y="974542"/>
            <a:ext cx="691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League Spartan"/>
                <a:ea typeface="League Spartan"/>
                <a:cs typeface="League Spartan"/>
                <a:sym typeface="League Spartan"/>
              </a:rPr>
              <a:t>Aplicaciones</a:t>
            </a:r>
            <a:endParaRPr sz="700"/>
          </a:p>
        </p:txBody>
      </p:sp>
      <p:sp>
        <p:nvSpPr>
          <p:cNvPr id="270" name="Google Shape;270;p33"/>
          <p:cNvSpPr txBox="1"/>
          <p:nvPr/>
        </p:nvSpPr>
        <p:spPr>
          <a:xfrm>
            <a:off x="6581763" y="2813460"/>
            <a:ext cx="1686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71" name="Google Shape;271;p33"/>
          <p:cNvSpPr txBox="1"/>
          <p:nvPr/>
        </p:nvSpPr>
        <p:spPr>
          <a:xfrm>
            <a:off x="3818849" y="2813460"/>
            <a:ext cx="1686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72" name="Google Shape;272;p33"/>
          <p:cNvSpPr txBox="1"/>
          <p:nvPr/>
        </p:nvSpPr>
        <p:spPr>
          <a:xfrm>
            <a:off x="1151523" y="1422217"/>
            <a:ext cx="6643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73" name="Google Shape;273;p33"/>
          <p:cNvSpPr txBox="1"/>
          <p:nvPr/>
        </p:nvSpPr>
        <p:spPr>
          <a:xfrm>
            <a:off x="6600161" y="2522484"/>
            <a:ext cx="1974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-526175" y="-1624017"/>
            <a:ext cx="10097130" cy="2038312"/>
            <a:chOff x="0" y="-47625"/>
            <a:chExt cx="5318758" cy="1073700"/>
          </a:xfrm>
        </p:grpSpPr>
        <p:sp>
          <p:nvSpPr>
            <p:cNvPr id="275" name="Google Shape;275;p33"/>
            <p:cNvSpPr/>
            <p:nvPr/>
          </p:nvSpPr>
          <p:spPr>
            <a:xfrm>
              <a:off x="0" y="0"/>
              <a:ext cx="5318758" cy="1025949"/>
            </a:xfrm>
            <a:custGeom>
              <a:rect b="b" l="l" r="r" t="t"/>
              <a:pathLst>
                <a:path extrusionOk="0" h="1025949" w="5318758">
                  <a:moveTo>
                    <a:pt x="0" y="0"/>
                  </a:moveTo>
                  <a:lnTo>
                    <a:pt x="5318758" y="0"/>
                  </a:lnTo>
                  <a:lnTo>
                    <a:pt x="5318758" y="1025949"/>
                  </a:lnTo>
                  <a:lnTo>
                    <a:pt x="0" y="1025949"/>
                  </a:lnTo>
                  <a:close/>
                </a:path>
              </a:pathLst>
            </a:custGeom>
            <a:solidFill>
              <a:srgbClr val="9753A8"/>
            </a:solidFill>
            <a:ln>
              <a:noFill/>
            </a:ln>
          </p:spPr>
        </p:sp>
        <p:sp>
          <p:nvSpPr>
            <p:cNvPr id="276" name="Google Shape;276;p33"/>
            <p:cNvSpPr txBox="1"/>
            <p:nvPr/>
          </p:nvSpPr>
          <p:spPr>
            <a:xfrm>
              <a:off x="0" y="-47625"/>
              <a:ext cx="5318700" cy="107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33"/>
          <p:cNvSpPr txBox="1"/>
          <p:nvPr/>
        </p:nvSpPr>
        <p:spPr>
          <a:xfrm>
            <a:off x="383775" y="1422225"/>
            <a:ext cx="18888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D1D1B"/>
                </a:solidFill>
              </a:rPr>
              <a:t>Preservación de patrimonio y arquitectura</a:t>
            </a:r>
            <a:endParaRPr sz="1800">
              <a:solidFill>
                <a:srgbClr val="1D1D1B"/>
              </a:solidFill>
            </a:endParaRPr>
          </a:p>
        </p:txBody>
      </p:sp>
      <p:pic>
        <p:nvPicPr>
          <p:cNvPr id="278" name="Google Shape;2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0600" y="1529925"/>
            <a:ext cx="5995499" cy="341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